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85" r:id="rId3"/>
    <p:sldId id="280" r:id="rId4"/>
    <p:sldId id="282" r:id="rId5"/>
    <p:sldId id="284" r:id="rId6"/>
    <p:sldId id="287" r:id="rId7"/>
  </p:sldIdLst>
  <p:sldSz cx="12193588" cy="6858000"/>
  <p:notesSz cx="6794500" cy="9931400"/>
  <p:defaultTextStyle>
    <a:defPPr>
      <a:defRPr lang="sv-SE"/>
    </a:defPPr>
    <a:lvl1pPr marL="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12192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E1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5301" autoAdjust="0"/>
  </p:normalViewPr>
  <p:slideViewPr>
    <p:cSldViewPr>
      <p:cViewPr varScale="1">
        <p:scale>
          <a:sx n="95" d="100"/>
          <a:sy n="95" d="100"/>
        </p:scale>
        <p:origin x="1474" y="72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C2AF4-4E03-044A-9397-2231B81B6BE7}" type="datetimeFigureOut">
              <a:rPr lang="en-US" smtClean="0"/>
              <a:t>3/5/2024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2CF9-8CE4-6F4B-AE4D-D6F1B006FA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6299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EA4E6-AEB2-46F5-8A68-42F127D50295}" type="datetimeFigureOut">
              <a:rPr lang="sv-SE" smtClean="0"/>
              <a:t>2024-03-05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6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4A250-78EE-47A7-AD35-5F6144F32B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640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4A250-78EE-47A7-AD35-5F6144F32BF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922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4A250-78EE-47A7-AD35-5F6144F32BF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228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4A250-78EE-47A7-AD35-5F6144F32BF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030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4A250-78EE-47A7-AD35-5F6144F32BF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152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519" y="2130426"/>
            <a:ext cx="10364550" cy="1470025"/>
          </a:xfrm>
          <a:prstGeom prst="rect">
            <a:avLst/>
          </a:prstGeom>
        </p:spPr>
        <p:txBody>
          <a:bodyPr/>
          <a:lstStyle>
            <a:lvl1pPr>
              <a:defRPr sz="5333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391166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12193588" cy="6858000"/>
          </a:xfrm>
          <a:prstGeom prst="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/>
          </p:nvPr>
        </p:nvSpPr>
        <p:spPr>
          <a:xfrm>
            <a:off x="914519" y="2130426"/>
            <a:ext cx="10364550" cy="1470025"/>
          </a:xfrm>
          <a:prstGeom prst="rect">
            <a:avLst/>
          </a:prstGeom>
        </p:spPr>
        <p:txBody>
          <a:bodyPr/>
          <a:lstStyle>
            <a:lvl1pPr>
              <a:defRPr sz="5333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Underrubrik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pic>
        <p:nvPicPr>
          <p:cNvPr id="7" name="Picture 6" descr="UU_sigill_NV.tif"/>
          <p:cNvPicPr>
            <a:picLocks noChangeAspect="1"/>
          </p:cNvPicPr>
          <p:nvPr userDrawn="1"/>
        </p:nvPicPr>
        <p:blipFill>
          <a:blip r:embed="rId2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365" y="2208245"/>
            <a:ext cx="3822223" cy="4649755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0" y="6693363"/>
            <a:ext cx="12193588" cy="164637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pic>
        <p:nvPicPr>
          <p:cNvPr id="9" name="Picture 8" descr="vit_logo_rod_etikett_42mm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96" y="0"/>
            <a:ext cx="962291" cy="150878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10705906" y="452669"/>
            <a:ext cx="1219359" cy="1219200"/>
          </a:xfrm>
          <a:prstGeom prst="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867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519" y="2130426"/>
            <a:ext cx="10364550" cy="1470025"/>
          </a:xfrm>
          <a:prstGeom prst="rect">
            <a:avLst/>
          </a:prstGeom>
        </p:spPr>
        <p:txBody>
          <a:bodyPr/>
          <a:lstStyle>
            <a:lvl1pPr>
              <a:defRPr sz="5333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1320225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Rubrikbild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19" y="1981200"/>
            <a:ext cx="10751619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81070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209" y="4101075"/>
            <a:ext cx="1036455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209" y="2468893"/>
            <a:ext cx="103645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46255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218225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4519" y="1981200"/>
            <a:ext cx="5080662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8407" y="1981200"/>
            <a:ext cx="5371708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59162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47913" y="452669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09679" y="2276872"/>
            <a:ext cx="548711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 baseline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79" y="3012645"/>
            <a:ext cx="5387619" cy="326436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4175" y="2276872"/>
            <a:ext cx="55679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4175" y="3012645"/>
            <a:ext cx="5567988" cy="3296675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1423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1481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997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47913" y="1316766"/>
            <a:ext cx="2205461" cy="1055687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7354" y="1124744"/>
            <a:ext cx="6816554" cy="498015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82" y="2564905"/>
            <a:ext cx="4011606" cy="35523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65720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0028" y="4800600"/>
            <a:ext cx="7316153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90028" y="612775"/>
            <a:ext cx="731615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sv-SE" noProof="0" dirty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90028" y="5367338"/>
            <a:ext cx="7316153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0071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519" y="1981200"/>
            <a:ext cx="10751619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98719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- Grå, utan sig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0"/>
            <a:ext cx="12193588" cy="6858000"/>
          </a:xfrm>
          <a:prstGeom prst="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/>
          </p:nvPr>
        </p:nvSpPr>
        <p:spPr>
          <a:xfrm>
            <a:off x="914519" y="2130426"/>
            <a:ext cx="10364550" cy="1470025"/>
          </a:xfrm>
          <a:prstGeom prst="rect">
            <a:avLst/>
          </a:prstGeom>
        </p:spPr>
        <p:txBody>
          <a:bodyPr/>
          <a:lstStyle>
            <a:lvl1pPr>
              <a:defRPr sz="5333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4" name="Underrubrik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6693363"/>
            <a:ext cx="12193588" cy="164637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pic>
        <p:nvPicPr>
          <p:cNvPr id="9" name="Picture 8" descr="vit_logo_rod_etikett_42mm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96" y="0"/>
            <a:ext cx="962291" cy="1508787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10705906" y="452669"/>
            <a:ext cx="1219359" cy="1219200"/>
          </a:xfrm>
          <a:prstGeom prst="rect">
            <a:avLst/>
          </a:prstGeom>
          <a:solidFill>
            <a:srgbClr val="E1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96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209" y="4101075"/>
            <a:ext cx="10364550" cy="1362075"/>
          </a:xfrm>
          <a:prstGeom prst="rect">
            <a:avLst/>
          </a:prstGeo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209" y="2468893"/>
            <a:ext cx="103645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  <a:lvl6pPr marL="3047924" indent="0">
              <a:buNone/>
              <a:defRPr sz="1867"/>
            </a:lvl6pPr>
            <a:lvl7pPr marL="3657509" indent="0">
              <a:buNone/>
              <a:defRPr sz="1867"/>
            </a:lvl7pPr>
            <a:lvl8pPr marL="4267093" indent="0">
              <a:buNone/>
              <a:defRPr sz="1867"/>
            </a:lvl8pPr>
            <a:lvl9pPr marL="4876678" indent="0">
              <a:buNone/>
              <a:defRPr sz="1867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2531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218225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14519" y="1981200"/>
            <a:ext cx="5080662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8407" y="1981200"/>
            <a:ext cx="5371708" cy="41148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965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47913" y="452669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09679" y="2276872"/>
            <a:ext cx="548711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 baseline="0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79" y="3012645"/>
            <a:ext cx="5387619" cy="3264363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4175" y="2276872"/>
            <a:ext cx="55679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4175" y="3012645"/>
            <a:ext cx="5567988" cy="3296675"/>
          </a:xfrm>
          <a:prstGeom prst="rect">
            <a:avLst/>
          </a:prstGeom>
        </p:spPr>
        <p:txBody>
          <a:bodyPr/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492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890" y="609600"/>
            <a:ext cx="9314248" cy="1143000"/>
          </a:xfrm>
          <a:prstGeom prst="rect">
            <a:avLst/>
          </a:prstGeom>
        </p:spPr>
        <p:txBody>
          <a:bodyPr/>
          <a:lstStyle>
            <a:lvl1pPr algn="r">
              <a:defRPr sz="4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508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2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47913" y="1316766"/>
            <a:ext cx="2205461" cy="1055687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7354" y="1124744"/>
            <a:ext cx="6816554" cy="498015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82" y="2564905"/>
            <a:ext cx="4011606" cy="35523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479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U_sigill_NV.eps"/>
          <p:cNvPicPr>
            <a:picLocks noChangeAspect="1"/>
          </p:cNvPicPr>
          <p:nvPr userDrawn="1"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153" y="1700808"/>
            <a:ext cx="4197435" cy="5157192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90028" y="4800600"/>
            <a:ext cx="7316153" cy="566739"/>
          </a:xfrm>
          <a:prstGeom prst="rect">
            <a:avLst/>
          </a:prstGeo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90028" y="612775"/>
            <a:ext cx="731615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r>
              <a:rPr lang="sv-SE" noProof="0" dirty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90028" y="5367338"/>
            <a:ext cx="7316153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82644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6693363"/>
            <a:ext cx="12193588" cy="16463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693363"/>
            <a:ext cx="2543937" cy="164637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erling" pitchFamily="18" charset="0"/>
              <a:ea typeface="ＭＳ Ｐゴシック" charset="-128"/>
            </a:endParaRPr>
          </a:p>
        </p:txBody>
      </p:sp>
      <p:pic>
        <p:nvPicPr>
          <p:cNvPr id="2" name="Picture 1" descr="vit_logo_rod_etikett_42mm.jpg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96" y="0"/>
            <a:ext cx="1021109" cy="16047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  <p:sldLayoutId id="2147483706" r:id="rId20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5pPr>
      <a:lvl6pPr marL="609585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6pPr>
      <a:lvl7pPr marL="1219170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7pPr>
      <a:lvl8pPr marL="1828754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8pPr>
      <a:lvl9pPr marL="2438339" algn="ctr" rtl="0" eaLnBrk="1" fontAlgn="base" hangingPunct="1">
        <a:spcBef>
          <a:spcPct val="0"/>
        </a:spcBef>
        <a:spcAft>
          <a:spcPct val="0"/>
        </a:spcAft>
        <a:defRPr sz="5867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har char="•"/>
        <a:defRPr sz="4267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har char="–"/>
        <a:defRPr sz="3733">
          <a:solidFill>
            <a:schemeClr val="tx1"/>
          </a:solidFill>
          <a:latin typeface="+mn-lt"/>
          <a:ea typeface="+mn-ea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  <a:ea typeface="+mn-ea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stina.fernqvist@soc.uu.se" TargetMode="External"/><Relationship Id="rId2" Type="http://schemas.openxmlformats.org/officeDocument/2006/relationships/hyperlink" Target="mailto:linn.egeberg.holmgren@uu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171" y="2623156"/>
            <a:ext cx="11713417" cy="1470025"/>
          </a:xfrm>
        </p:spPr>
        <p:txBody>
          <a:bodyPr/>
          <a:lstStyle/>
          <a:p>
            <a:r>
              <a:rPr lang="sv-SE" sz="4000" b="1" dirty="0">
                <a:latin typeface="Gill Sans MT" panose="020B0502020104020203" pitchFamily="34" charset="0"/>
              </a:rPr>
              <a:t/>
            </a:r>
            <a:br>
              <a:rPr lang="sv-SE" sz="4000" b="1" dirty="0">
                <a:latin typeface="Gill Sans MT" panose="020B0502020104020203" pitchFamily="34" charset="0"/>
              </a:rPr>
            </a:br>
            <a:r>
              <a:rPr lang="sv-SE" sz="4000" b="1" dirty="0">
                <a:latin typeface="Gill Sans MT" panose="020B0502020104020203" pitchFamily="34" charset="0"/>
              </a:rPr>
              <a:t>Examensarbeten i verksamhetssamverkan</a:t>
            </a:r>
            <a:endParaRPr lang="sv-SE" sz="3200" b="1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12418" y="4507683"/>
            <a:ext cx="7464772" cy="1900637"/>
          </a:xfrm>
        </p:spPr>
        <p:txBody>
          <a:bodyPr/>
          <a:lstStyle/>
          <a:p>
            <a:r>
              <a:rPr lang="sv-SE" sz="2400" dirty="0">
                <a:latin typeface="Gill Sans MT" panose="020B0502020104020203" pitchFamily="34" charset="0"/>
              </a:rPr>
              <a:t>NVSU 28/11 2023</a:t>
            </a:r>
          </a:p>
          <a:p>
            <a:endParaRPr lang="sv-SE" sz="2400" dirty="0">
              <a:latin typeface="Gill Sans MT" panose="020B0502020104020203" pitchFamily="34" charset="0"/>
            </a:endParaRPr>
          </a:p>
          <a:p>
            <a:r>
              <a:rPr lang="sv-SE" sz="2400" i="1" dirty="0">
                <a:latin typeface="Gill Sans MT" panose="020B0502020104020203" pitchFamily="34" charset="0"/>
              </a:rPr>
              <a:t>Linn Egeberg Holmgren &amp; Stina Fernqvist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65" b="6123"/>
          <a:stretch/>
        </p:blipFill>
        <p:spPr>
          <a:xfrm>
            <a:off x="4728642" y="12138"/>
            <a:ext cx="2424386" cy="224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28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2800" b="1" dirty="0">
                <a:latin typeface="Gill Alt One MT Light" panose="020B0302020104020203" pitchFamily="34" charset="0"/>
              </a:rPr>
              <a:t>Bakgrund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38" y="1914926"/>
            <a:ext cx="12073458" cy="4907632"/>
          </a:xfrm>
        </p:spPr>
        <p:txBody>
          <a:bodyPr/>
          <a:lstStyle/>
          <a:p>
            <a:pPr marL="285750" lvl="0" indent="-285750" defTabSz="1219261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endParaRPr lang="sv-SE" sz="1800" kern="12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pPr marL="285750" lvl="0" indent="-285750" defTabSz="1219261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v-SE" sz="2800" kern="1200" dirty="0">
                <a:solidFill>
                  <a:prstClr val="black"/>
                </a:solidFill>
                <a:latin typeface="Gill Alt One MT Light" panose="020B0302020104020203" pitchFamily="34" charset="0"/>
                <a:cs typeface="Calibri Light" panose="020F0302020204030204" pitchFamily="34" charset="0"/>
              </a:rPr>
              <a:t>Ofta har studenterna med sig idéer från t.ex. </a:t>
            </a:r>
            <a:r>
              <a:rPr lang="sv-SE" sz="2800" kern="1200" dirty="0" err="1">
                <a:solidFill>
                  <a:prstClr val="black"/>
                </a:solidFill>
                <a:latin typeface="Gill Alt One MT Light" panose="020B0302020104020203" pitchFamily="34" charset="0"/>
                <a:cs typeface="Calibri Light" panose="020F0302020204030204" pitchFamily="34" charset="0"/>
              </a:rPr>
              <a:t>VFU:n</a:t>
            </a:r>
            <a:r>
              <a:rPr lang="sv-SE" sz="2800" kern="1200" dirty="0">
                <a:solidFill>
                  <a:prstClr val="black"/>
                </a:solidFill>
                <a:latin typeface="Gill Alt One MT Light" panose="020B0302020104020203" pitchFamily="34" charset="0"/>
                <a:cs typeface="Calibri Light" panose="020F0302020204030204" pitchFamily="34" charset="0"/>
              </a:rPr>
              <a:t> som de vill fördjupa i uppsatsarbetet</a:t>
            </a:r>
          </a:p>
          <a:p>
            <a:pPr marL="285750" lvl="0" indent="-285750" defTabSz="1219261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v-SE" sz="2800" kern="1200" dirty="0">
                <a:solidFill>
                  <a:prstClr val="black"/>
                </a:solidFill>
                <a:latin typeface="Gill Alt One MT Light" panose="020B0302020104020203" pitchFamily="34" charset="0"/>
                <a:cs typeface="Calibri Light" panose="020F0302020204030204" pitchFamily="34" charset="0"/>
              </a:rPr>
              <a:t>Majoriteten av uppsatserna bygger på intervjuer - ofta med professionella p.g.a. etiska begränsningar för brukarintervjuer om vi saknar kontakt med verksamheten</a:t>
            </a:r>
          </a:p>
          <a:p>
            <a:pPr marL="819136" lvl="1" indent="-285750" defTabSz="1219261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v-SE" sz="2400" kern="1200" dirty="0">
                <a:solidFill>
                  <a:prstClr val="black"/>
                </a:solidFill>
                <a:latin typeface="Gill Alt One MT Light" panose="020B0302020104020203" pitchFamily="34" charset="0"/>
                <a:cs typeface="Calibri Light" panose="020F0302020204030204" pitchFamily="34" charset="0"/>
              </a:rPr>
              <a:t>Utifrån era verksamheter, pågående projekt, organisatoriska förändringar etc.: finns det kunskapsunderlag som en uppsats i socialt arbete kan bidra till att ta fram?</a:t>
            </a:r>
          </a:p>
          <a:p>
            <a:pPr marL="819136" lvl="1" indent="-285750" defTabSz="1219261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sv-SE" sz="2400" kern="1200" dirty="0">
                <a:solidFill>
                  <a:prstClr val="black"/>
                </a:solidFill>
                <a:latin typeface="Gill Alt One MT Light" panose="020B0302020104020203" pitchFamily="34" charset="0"/>
                <a:cs typeface="Calibri Light" panose="020F0302020204030204" pitchFamily="34" charset="0"/>
              </a:rPr>
              <a:t>Vad är relevant för verksamheterna att få undersökt? Finns t.ex. intresse för jämförelser med andra kommuner, kartläggningar, särskilda projektsatsningar etc. ? (dock med vetenskaplig och kritisk ansats)</a:t>
            </a:r>
          </a:p>
          <a:p>
            <a:pPr marL="819136" lvl="1" indent="-285750" defTabSz="1219261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sv-SE" sz="2000" kern="1200" dirty="0">
              <a:solidFill>
                <a:prstClr val="black"/>
              </a:solidFill>
              <a:latin typeface="Gill Alt One MT Light" panose="020B0302020104020203" pitchFamily="34" charset="0"/>
              <a:cs typeface="Calibri Light" panose="020F0302020204030204" pitchFamily="34" charset="0"/>
            </a:endParaRPr>
          </a:p>
          <a:p>
            <a:pPr marL="0" lvl="0" indent="0" defTabSz="1219261" fontAlgn="auto">
              <a:spcBef>
                <a:spcPts val="600"/>
              </a:spcBef>
              <a:spcAft>
                <a:spcPts val="0"/>
              </a:spcAft>
              <a:buNone/>
            </a:pPr>
            <a:endParaRPr lang="sv-SE" sz="1800" kern="12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85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202082" y="6639649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cap="small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NVSU, Cesar 2021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2096049" y="286537"/>
            <a:ext cx="763284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latin typeface="Gill Alt One MT Light" panose="020B0302020104020203" pitchFamily="34" charset="0"/>
              </a:rPr>
              <a:t> Examensarbeten i samverkan: tågordning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161106" y="1844824"/>
            <a:ext cx="1187137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Mall för förslag på examensarbete i samverkan</a:t>
            </a:r>
          </a:p>
          <a:p>
            <a:pPr marL="952530" lvl="1" indent="-342900">
              <a:buFont typeface="Courier New" panose="02070309020205020404" pitchFamily="49" charset="0"/>
              <a:buChar char="o"/>
            </a:pPr>
            <a:r>
              <a:rPr lang="sv-SE" sz="22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Bifogas minnesanteckningarna till detta möte alt. efterfrågas hos Stina och Linn</a:t>
            </a:r>
          </a:p>
          <a:p>
            <a:pPr lvl="1"/>
            <a:endParaRPr lang="sv-SE" sz="2200" dirty="0">
              <a:latin typeface="Gill Alt One MT Light" panose="020B0302020104020203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2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Rimlighetsbedömning av kursansvariga på termin 6 (dvs. Stina &amp; Linn)</a:t>
            </a:r>
          </a:p>
          <a:p>
            <a:endParaRPr lang="sv-SE" sz="2200" dirty="0">
              <a:latin typeface="Gill Alt One MT Light" panose="020B0302020104020203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2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Inkomna samverkansförslag presenteras på ”Caféseminariet” </a:t>
            </a:r>
            <a:r>
              <a:rPr lang="sv-SE" sz="2200" b="1" dirty="0" smtClean="0">
                <a:latin typeface="Gill Alt One MT Light" panose="020B0302020104020203" pitchFamily="34" charset="0"/>
                <a:cs typeface="Calibri Light" panose="020F0302020204030204" pitchFamily="34" charset="0"/>
              </a:rPr>
              <a:t>i februari</a:t>
            </a:r>
            <a:r>
              <a:rPr lang="sv-SE" sz="2200" dirty="0" smtClean="0">
                <a:latin typeface="Gill Alt One MT Light" panose="020B0302020104020203" pitchFamily="34" charset="0"/>
                <a:cs typeface="Calibri Light" panose="020F0302020204030204" pitchFamily="34" charset="0"/>
              </a:rPr>
              <a:t> </a:t>
            </a:r>
            <a:r>
              <a:rPr lang="sv-SE" sz="22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och i skriftlig form på </a:t>
            </a:r>
            <a:r>
              <a:rPr lang="sv-SE" sz="2200" dirty="0" err="1">
                <a:latin typeface="Gill Alt One MT Light" panose="020B0302020104020203" pitchFamily="34" charset="0"/>
                <a:cs typeface="Calibri Light" panose="020F0302020204030204" pitchFamily="34" charset="0"/>
              </a:rPr>
              <a:t>lärplattformen</a:t>
            </a:r>
            <a:endParaRPr lang="sv-SE" sz="2200" dirty="0">
              <a:latin typeface="Gill Alt One MT Light" panose="020B0302020104020203" pitchFamily="34" charset="0"/>
              <a:cs typeface="Calibri Light" panose="020F0302020204030204" pitchFamily="34" charset="0"/>
            </a:endParaRPr>
          </a:p>
          <a:p>
            <a:pPr marL="952530" lvl="1" indent="-342900">
              <a:buFont typeface="Courier New" panose="02070309020205020404" pitchFamily="49" charset="0"/>
              <a:buChar char="o"/>
            </a:pPr>
            <a:r>
              <a:rPr lang="sv-SE" sz="2200" u="sng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Ett</a:t>
            </a:r>
            <a:r>
              <a:rPr lang="sv-SE" sz="22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 förslag per verksamhet/organisation</a:t>
            </a:r>
          </a:p>
          <a:p>
            <a:pPr marL="952530" lvl="1" indent="-342900">
              <a:buFont typeface="Courier New" panose="02070309020205020404" pitchFamily="49" charset="0"/>
              <a:buChar char="o"/>
            </a:pPr>
            <a:r>
              <a:rPr lang="sv-SE" sz="2200" dirty="0">
                <a:solidFill>
                  <a:prstClr val="black"/>
                </a:solidFill>
                <a:latin typeface="Gill Alt One MT Light" panose="020B0302020104020203" pitchFamily="34" charset="0"/>
                <a:cs typeface="Calibri Light" panose="020F0302020204030204" pitchFamily="34" charset="0"/>
              </a:rPr>
              <a:t>Förslagen behöver vara oss tillhanda </a:t>
            </a:r>
            <a:r>
              <a:rPr lang="sv-SE" sz="22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senast </a:t>
            </a:r>
            <a:r>
              <a:rPr lang="sv-SE" sz="2200" dirty="0" smtClean="0">
                <a:latin typeface="Gill Alt One MT Light" panose="020B0302020104020203" pitchFamily="34" charset="0"/>
                <a:cs typeface="Calibri Light" panose="020F0302020204030204" pitchFamily="34" charset="0"/>
              </a:rPr>
              <a:t>den </a:t>
            </a:r>
            <a:r>
              <a:rPr lang="sv-SE" sz="2200" b="1" dirty="0" smtClean="0">
                <a:latin typeface="Gill Alt One MT Light" panose="020B0302020104020203" pitchFamily="34" charset="0"/>
                <a:cs typeface="Calibri Light" panose="020F0302020204030204" pitchFamily="34" charset="0"/>
              </a:rPr>
              <a:t>1</a:t>
            </a:r>
            <a:r>
              <a:rPr lang="sv-SE" sz="2200" b="1" dirty="0" smtClean="0">
                <a:latin typeface="Gill Alt One MT Light" panose="020B0302020104020203" pitchFamily="34" charset="0"/>
                <a:cs typeface="Calibri Light" panose="020F0302020204030204" pitchFamily="34" charset="0"/>
              </a:rPr>
              <a:t> februari</a:t>
            </a:r>
            <a:r>
              <a:rPr lang="sv-SE" sz="2200" b="1" dirty="0" smtClean="0">
                <a:latin typeface="Gill Alt One MT Light" panose="020B0302020104020203" pitchFamily="34" charset="0"/>
                <a:cs typeface="Calibri Light" panose="020F0302020204030204" pitchFamily="34" charset="0"/>
              </a:rPr>
              <a:t>, </a:t>
            </a:r>
            <a:r>
              <a:rPr lang="sv-SE" sz="22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vi återkopplar vid behov</a:t>
            </a:r>
          </a:p>
          <a:p>
            <a:endParaRPr lang="sv-SE" sz="2200" b="1" dirty="0">
              <a:latin typeface="Gill Alt One MT Light" panose="020B0302020104020203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sv-SE" sz="2200" b="1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Sen?</a:t>
            </a:r>
          </a:p>
          <a:p>
            <a:r>
              <a:rPr lang="sv-SE" sz="2200" dirty="0">
                <a:latin typeface="Gill Alt One MT Light" panose="020B0302020104020203" pitchFamily="34" charset="0"/>
              </a:rPr>
              <a:t>Studenten kontaktar själv verksamheten, via den kontaktperson som står angiven i samverkansbeskrivningen. </a:t>
            </a:r>
          </a:p>
          <a:p>
            <a:endParaRPr lang="sv-SE" sz="2200" dirty="0">
              <a:latin typeface="Gill Alt One MT Light" panose="020B0302020104020203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95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/>
        </p:nvSpPr>
        <p:spPr>
          <a:xfrm>
            <a:off x="2096048" y="286537"/>
            <a:ext cx="846524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latin typeface="Gill Alt One MT Light" panose="020B0302020104020203" pitchFamily="34" charset="0"/>
              </a:rPr>
              <a:t>Förutsättningar?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23697" y="1556792"/>
            <a:ext cx="1207345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Tid</a:t>
            </a:r>
          </a:p>
          <a:p>
            <a:pPr lvl="0"/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Projektet ska rymmas inom uppsatskursens tidsramar (justera uppdraget om nödvändigt: avdela eller skapa pilotstudie)</a:t>
            </a:r>
          </a:p>
          <a:p>
            <a:pPr lvl="0"/>
            <a:endParaRPr lang="sv-SE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à"/>
            </a:pP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Studenterna börjar med </a:t>
            </a:r>
            <a:r>
              <a:rPr lang="sv-SE" sz="2000" b="1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uppsatsarbetet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</a:t>
            </a:r>
            <a:r>
              <a:rPr lang="sv-SE" sz="2000" b="1" dirty="0" smtClean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i mitten av </a:t>
            </a:r>
            <a:r>
              <a:rPr lang="sv-SE" sz="2000" b="1" dirty="0" smtClean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mars 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(kursstart) och lämnar in färdig uppsats i slutet av maj, fältarbete sker under denna tid, </a:t>
            </a:r>
            <a:r>
              <a:rPr lang="sv-SE" sz="2000" b="1" i="1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men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:</a:t>
            </a:r>
          </a:p>
          <a:p>
            <a:pPr marL="285750" lvl="0" indent="-285750">
              <a:buFont typeface="Wingdings" panose="05000000000000000000" pitchFamily="2" charset="2"/>
              <a:buChar char="à"/>
            </a:pPr>
            <a:r>
              <a:rPr lang="sv-SE" sz="2000" b="1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Forskningsöversikt</a:t>
            </a:r>
            <a:r>
              <a:rPr lang="sv-SE" sz="20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 inom ämnet genomförs redan under februari-mars vilket medför att studenterna ska ha valt uppsatsämne vid denna tidpunkt</a:t>
            </a:r>
          </a:p>
          <a:p>
            <a:pPr lvl="0"/>
            <a:endParaRPr lang="sv-SE" sz="18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  <a:p>
            <a:r>
              <a:rPr lang="sv-SE" sz="2000" b="1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Vetenskapligt examensarbete vs. Examensarbete i samverkan</a:t>
            </a:r>
          </a:p>
          <a:p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 - </a:t>
            </a:r>
            <a:r>
              <a:rPr lang="sv-SE" sz="18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Möjligheten att genomföras med vetenskaplig förankring består även om upplägget kan omformuleras av verksamhet och student tillsammans. </a:t>
            </a:r>
          </a:p>
          <a:p>
            <a:r>
              <a:rPr lang="sv-SE" sz="18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 - Uppsatshandledaren är ansvarig för att i kontakt med studenten tillse att uppsatsen blir en vetenskaplig undersökning i enlighet med kursmålen, också när en kartläggning eller utvärdering efterfrågas. Här kan därför verksamheten bli begränsad i viss mån då examensarbetet inte kan detaljstyras av beställaren gällande vetenskapligt innehåll. </a:t>
            </a:r>
          </a:p>
          <a:p>
            <a:r>
              <a:rPr lang="sv-SE" sz="18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 - Institutionen ansvarar för uppsatshandledning (och datalagring i normalfallet)</a:t>
            </a:r>
          </a:p>
          <a:p>
            <a:r>
              <a:rPr lang="sv-SE" sz="18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 - Återrapportering av uppsatsens resultat till verksamheten i form av t.ex. muntlig dragning görs tidigast efter vårterminens slut. </a:t>
            </a:r>
          </a:p>
          <a:p>
            <a:pPr lvl="0"/>
            <a:endParaRPr lang="sv-SE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sv-SE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/>
            <a:endParaRPr lang="sv-SE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63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/>
        </p:nvSpPr>
        <p:spPr>
          <a:xfrm>
            <a:off x="2096049" y="286537"/>
            <a:ext cx="763284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 </a:t>
            </a:r>
            <a:r>
              <a:rPr lang="sv-SE" sz="2800" b="1" dirty="0">
                <a:latin typeface="Gill Alt One MT Light" panose="020B0302020104020203" pitchFamily="34" charset="0"/>
              </a:rPr>
              <a:t>Metodologiska och/eller etiska aspekter och förbehåll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120130" y="1595021"/>
            <a:ext cx="121693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2000" b="1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Aktstudier</a:t>
            </a:r>
          </a:p>
          <a:p>
            <a:pPr lvl="0"/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Klienter </a:t>
            </a:r>
            <a:r>
              <a:rPr lang="sv-SE" sz="2000" i="1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med pågående sårbarhet ska exkluderas </a:t>
            </a:r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vid kvalitativa studier av aktmaterial, kvantitativa aktstudier dock möjliga (”hur många”-frågor) om verksamheter har behov.</a:t>
            </a:r>
          </a:p>
          <a:p>
            <a:pPr lvl="0"/>
            <a:endParaRPr lang="sv-SE" sz="1800" dirty="0">
              <a:latin typeface="Gill Alt One MT Light" panose="020B0302020104020203" pitchFamily="34" charset="0"/>
              <a:cs typeface="Calibri Light" panose="020F0302020204030204" pitchFamily="34" charset="0"/>
            </a:endParaRPr>
          </a:p>
          <a:p>
            <a:pPr lvl="0"/>
            <a:r>
              <a:rPr lang="sv-SE" sz="2000" b="1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Intervjuer med brukare/klienter</a:t>
            </a:r>
          </a:p>
          <a:p>
            <a:pPr lvl="0"/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Urval av intervjupersoner ska göras i samråd med verksamheten i beaktande av presumtiva intervjupersoners utsatthet.</a:t>
            </a:r>
          </a:p>
          <a:p>
            <a:pPr lvl="0"/>
            <a:endParaRPr lang="sv-SE" sz="2000" dirty="0">
              <a:latin typeface="Gill Alt One MT Light" panose="020B0302020104020203" pitchFamily="34" charset="0"/>
              <a:cs typeface="Calibri Light" panose="020F0302020204030204" pitchFamily="34" charset="0"/>
            </a:endParaRPr>
          </a:p>
          <a:p>
            <a:pPr lvl="0"/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Studenterna har behov av </a:t>
            </a:r>
            <a:r>
              <a:rPr lang="sv-SE" sz="2000" i="1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kontaktperson i verksamheten </a:t>
            </a:r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som sammanför deltagare med student (denne står också med på t.ex. informationsblad till deltagare). Denne kan också vid behov vara behjälplig i utformande av underlag som t.ex. intervjuguide.</a:t>
            </a:r>
          </a:p>
          <a:p>
            <a:pPr lvl="0"/>
            <a:endParaRPr lang="sv-SE" sz="2000" b="1" dirty="0">
              <a:latin typeface="Gill Alt One MT Light" panose="020B0302020104020203" pitchFamily="34" charset="0"/>
              <a:cs typeface="Calibri Light" panose="020F0302020204030204" pitchFamily="34" charset="0"/>
            </a:endParaRPr>
          </a:p>
          <a:p>
            <a:pPr lvl="0"/>
            <a:r>
              <a:rPr lang="sv-SE" sz="2000" b="1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Etiska aspekter m.m.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Frågor om t.ex. </a:t>
            </a:r>
            <a:r>
              <a:rPr lang="sv-SE" sz="2000" dirty="0" err="1">
                <a:latin typeface="Gill Alt One MT Light" panose="020B0302020104020203" pitchFamily="34" charset="0"/>
                <a:cs typeface="Calibri Light" panose="020F0302020204030204" pitchFamily="34" charset="0"/>
              </a:rPr>
              <a:t>konfidentialitet</a:t>
            </a:r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 och ägande, klienters sårbarhet och förvaring av material (universitetet kan aldrig garantera sekretess, bara säkerställa anonymitet/</a:t>
            </a:r>
            <a:r>
              <a:rPr lang="sv-SE" sz="2000" dirty="0" err="1">
                <a:latin typeface="Gill Alt One MT Light" panose="020B0302020104020203" pitchFamily="34" charset="0"/>
                <a:cs typeface="Calibri Light" panose="020F0302020204030204" pitchFamily="34" charset="0"/>
              </a:rPr>
              <a:t>konfidentialitet</a:t>
            </a:r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).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Material läses på plats, förbehåll </a:t>
            </a:r>
            <a:r>
              <a:rPr lang="sv-SE" sz="2000" dirty="0" err="1">
                <a:latin typeface="Gill Alt One MT Light" panose="020B0302020104020203" pitchFamily="34" charset="0"/>
                <a:cs typeface="Calibri Light" panose="020F0302020204030204" pitchFamily="34" charset="0"/>
              </a:rPr>
              <a:t>p.g.a</a:t>
            </a:r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 samtycke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sv-SE" sz="2000" dirty="0">
                <a:latin typeface="Gill Alt One MT Light" panose="020B0302020104020203" pitchFamily="34" charset="0"/>
                <a:cs typeface="Calibri Light" panose="020F0302020204030204" pitchFamily="34" charset="0"/>
              </a:rPr>
              <a:t>GDPR – kan verksamheter kan förvara nyckel, eller bara kodnamn? Olika beroende på verksamhet?</a:t>
            </a:r>
          </a:p>
          <a:p>
            <a:endParaRPr lang="sv-SE" sz="1800" dirty="0">
              <a:latin typeface="Gill Alt One MT Light" panose="020B0302020104020203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20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7A6147-471F-408E-A46A-F7167F4A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sz="4400" b="1" dirty="0">
                <a:latin typeface="Gill Alt One MT Light" panose="020B0302020104020203" pitchFamily="34" charset="0"/>
              </a:rPr>
              <a:t>Kontakt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EA19F7-FEC9-459C-8933-5CB722C73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125" y="1556792"/>
            <a:ext cx="10751619" cy="4114800"/>
          </a:xfrm>
        </p:spPr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b="1" dirty="0">
                <a:solidFill>
                  <a:srgbClr val="00B0F0"/>
                </a:solidFill>
                <a:latin typeface="Gill Alt One MT Light" panose="020B0302020104020203" pitchFamily="34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linn.egeberg.holmgren@uu.se</a:t>
            </a:r>
            <a:r>
              <a:rPr lang="sv-SE" b="1" dirty="0">
                <a:solidFill>
                  <a:srgbClr val="00B0F0"/>
                </a:solidFill>
                <a:latin typeface="Gill Alt One MT Light" panose="020B0302020104020203" pitchFamily="34" charset="0"/>
              </a:rPr>
              <a:t> </a:t>
            </a:r>
          </a:p>
          <a:p>
            <a:pPr marL="0" indent="0" algn="ctr">
              <a:buNone/>
            </a:pPr>
            <a:r>
              <a:rPr lang="sv-SE" dirty="0">
                <a:latin typeface="Gill Alt One MT Light" panose="020B0302020104020203" pitchFamily="34" charset="0"/>
              </a:rPr>
              <a:t>(lektor och kursansvarig </a:t>
            </a:r>
            <a:r>
              <a:rPr lang="sv-SE" i="1" dirty="0">
                <a:latin typeface="Gill Alt One MT Light" panose="020B0302020104020203" pitchFamily="34" charset="0"/>
              </a:rPr>
              <a:t>Vetenskapliga metoder och forskningsprocesser, </a:t>
            </a:r>
            <a:r>
              <a:rPr lang="sv-SE" dirty="0">
                <a:latin typeface="Gill Alt One MT Light" panose="020B0302020104020203" pitchFamily="34" charset="0"/>
              </a:rPr>
              <a:t>termin 6</a:t>
            </a:r>
            <a:r>
              <a:rPr lang="sv-SE" i="1" dirty="0">
                <a:latin typeface="Gill Alt One MT Light" panose="020B0302020104020203" pitchFamily="34" charset="0"/>
              </a:rPr>
              <a:t>)</a:t>
            </a:r>
          </a:p>
          <a:p>
            <a:pPr marL="0" indent="0" algn="ctr">
              <a:buNone/>
            </a:pPr>
            <a:endParaRPr lang="sv-SE" dirty="0">
              <a:latin typeface="Gill Alt One MT Light" panose="020B0302020104020203" pitchFamily="34" charset="0"/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sv-SE" b="1" dirty="0">
                <a:solidFill>
                  <a:srgbClr val="00B0F0"/>
                </a:solidFill>
                <a:latin typeface="Gill Alt One MT Light" panose="020B0302020104020203" pitchFamily="34" charset="0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stina.fernqvist@uu.se</a:t>
            </a:r>
            <a:r>
              <a:rPr lang="sv-SE" b="1" dirty="0">
                <a:solidFill>
                  <a:srgbClr val="00B0F0"/>
                </a:solidFill>
                <a:latin typeface="Gill Alt One MT Light" panose="020B0302020104020203" pitchFamily="34" charset="0"/>
              </a:rPr>
              <a:t> </a:t>
            </a:r>
          </a:p>
          <a:p>
            <a:pPr marL="0" indent="0" algn="ctr">
              <a:buNone/>
            </a:pPr>
            <a:r>
              <a:rPr lang="sv-SE" dirty="0">
                <a:latin typeface="Gill Alt One MT Light" panose="020B0302020104020203" pitchFamily="34" charset="0"/>
              </a:rPr>
              <a:t>(lektor och kursansvarig </a:t>
            </a:r>
          </a:p>
          <a:p>
            <a:pPr marL="0" indent="0" algn="ctr">
              <a:buNone/>
            </a:pPr>
            <a:r>
              <a:rPr lang="sv-SE" i="1" dirty="0">
                <a:latin typeface="Gill Alt One MT Light" panose="020B0302020104020203" pitchFamily="34" charset="0"/>
              </a:rPr>
              <a:t>Examensarbete i socialt arbete, </a:t>
            </a:r>
            <a:r>
              <a:rPr lang="sv-SE" dirty="0">
                <a:latin typeface="Gill Alt One MT Light" panose="020B0302020104020203" pitchFamily="34" charset="0"/>
              </a:rPr>
              <a:t>termin 6)</a:t>
            </a:r>
          </a:p>
        </p:txBody>
      </p:sp>
    </p:spTree>
    <p:extLst>
      <p:ext uri="{BB962C8B-B14F-4D97-AF65-F5344CB8AC3E}">
        <p14:creationId xmlns:p14="http://schemas.microsoft.com/office/powerpoint/2010/main" val="99637449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etets mal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esentationAW.potx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E1E1E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ling" pitchFamily="18" charset="0"/>
            <a:ea typeface="ＭＳ Ｐゴシック" charset="-128"/>
          </a:defRPr>
        </a:defPPr>
      </a:lstStyle>
    </a:lnDef>
  </a:objectDefaults>
  <a:extraClrSchemeLst>
    <a:extraClrScheme>
      <a:clrScheme name="PresentationAW.potx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AW.potx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AW.potx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7614</TotalTime>
  <Words>561</Words>
  <Application>Microsoft Office PowerPoint</Application>
  <PresentationFormat>Anpassad</PresentationFormat>
  <Paragraphs>63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6" baseType="lpstr">
      <vt:lpstr>ＭＳ Ｐゴシック</vt:lpstr>
      <vt:lpstr>Arial</vt:lpstr>
      <vt:lpstr>Berling</vt:lpstr>
      <vt:lpstr>Calibri</vt:lpstr>
      <vt:lpstr>Calibri Light</vt:lpstr>
      <vt:lpstr>Courier New</vt:lpstr>
      <vt:lpstr>Gill Alt One MT Light</vt:lpstr>
      <vt:lpstr>Gill Sans MT</vt:lpstr>
      <vt:lpstr>Wingdings</vt:lpstr>
      <vt:lpstr>Universitetets mall</vt:lpstr>
      <vt:lpstr> Examensarbeten i verksamhetssamverkan</vt:lpstr>
      <vt:lpstr>Bakgrund</vt:lpstr>
      <vt:lpstr>PowerPoint-presentation</vt:lpstr>
      <vt:lpstr>PowerPoint-presentation</vt:lpstr>
      <vt:lpstr>PowerPoint-presentation</vt:lpstr>
      <vt:lpstr>Kontakt</vt:lpstr>
    </vt:vector>
  </TitlesOfParts>
  <Company>Engelska parken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Linn Egeberg Holmgren</dc:creator>
  <cp:keywords>NVSU</cp:keywords>
  <cp:lastModifiedBy>Kristina Engwall</cp:lastModifiedBy>
  <cp:revision>131</cp:revision>
  <cp:lastPrinted>2020-01-15T11:50:42Z</cp:lastPrinted>
  <dcterms:created xsi:type="dcterms:W3CDTF">2013-08-22T08:31:25Z</dcterms:created>
  <dcterms:modified xsi:type="dcterms:W3CDTF">2024-03-05T10:24:57Z</dcterms:modified>
</cp:coreProperties>
</file>